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80" r:id="rId4"/>
    <p:sldMasterId id="2147483694" r:id="rId5"/>
  </p:sldMasterIdLst>
  <p:notesMasterIdLst>
    <p:notesMasterId r:id="rId31"/>
  </p:notesMasterIdLst>
  <p:handoutMasterIdLst>
    <p:handoutMasterId r:id="rId32"/>
  </p:handoutMasterIdLst>
  <p:sldIdLst>
    <p:sldId id="593" r:id="rId6"/>
    <p:sldId id="594" r:id="rId7"/>
    <p:sldId id="601" r:id="rId8"/>
    <p:sldId id="629" r:id="rId9"/>
    <p:sldId id="600" r:id="rId10"/>
    <p:sldId id="537" r:id="rId11"/>
    <p:sldId id="538" r:id="rId12"/>
    <p:sldId id="542" r:id="rId13"/>
    <p:sldId id="545" r:id="rId14"/>
    <p:sldId id="623" r:id="rId15"/>
    <p:sldId id="626" r:id="rId16"/>
    <p:sldId id="548" r:id="rId17"/>
    <p:sldId id="550" r:id="rId18"/>
    <p:sldId id="552" r:id="rId19"/>
    <p:sldId id="553" r:id="rId20"/>
    <p:sldId id="627" r:id="rId21"/>
    <p:sldId id="624" r:id="rId22"/>
    <p:sldId id="554" r:id="rId23"/>
    <p:sldId id="555" r:id="rId24"/>
    <p:sldId id="589" r:id="rId25"/>
    <p:sldId id="557" r:id="rId26"/>
    <p:sldId id="591" r:id="rId27"/>
    <p:sldId id="630" r:id="rId28"/>
    <p:sldId id="514" r:id="rId29"/>
    <p:sldId id="597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BF40F0B-4F43-4FAC-A44B-30B01452C980}">
          <p14:sldIdLst>
            <p14:sldId id="593"/>
            <p14:sldId id="594"/>
            <p14:sldId id="601"/>
          </p14:sldIdLst>
        </p14:section>
        <p14:section name="Strings" id="{FFABAE1C-6DD7-4C2C-8F4E-4384CCAFF100}">
          <p14:sldIdLst>
            <p14:sldId id="629"/>
            <p14:sldId id="600"/>
          </p14:sldIdLst>
        </p14:section>
        <p14:section name="Manipulating Strings" id="{4F292909-1B7D-40DF-82DD-66B412164F61}">
          <p14:sldIdLst>
            <p14:sldId id="537"/>
            <p14:sldId id="538"/>
            <p14:sldId id="542"/>
            <p14:sldId id="545"/>
            <p14:sldId id="623"/>
            <p14:sldId id="626"/>
            <p14:sldId id="548"/>
            <p14:sldId id="550"/>
            <p14:sldId id="552"/>
            <p14:sldId id="553"/>
            <p14:sldId id="627"/>
            <p14:sldId id="624"/>
            <p14:sldId id="554"/>
            <p14:sldId id="555"/>
            <p14:sldId id="589"/>
            <p14:sldId id="557"/>
          </p14:sldIdLst>
        </p14:section>
        <p14:section name="Conclusion" id="{9286E23B-2FC3-40A0-8C1A-42589FB25A33}">
          <p14:sldIdLst>
            <p14:sldId id="591"/>
            <p14:sldId id="630"/>
            <p14:sldId id="514"/>
            <p14:sldId id="59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Автор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1" autoAdjust="0"/>
    <p:restoredTop sz="96256" autoAdjust="0"/>
  </p:normalViewPr>
  <p:slideViewPr>
    <p:cSldViewPr>
      <p:cViewPr>
        <p:scale>
          <a:sx n="46" d="100"/>
          <a:sy n="46" d="100"/>
        </p:scale>
        <p:origin x="-102" y="-19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83705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351A60-BC04-4D56-8364-D10D2FD458CF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95135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267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1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780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181477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2332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477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1964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195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6440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853687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4366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10199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7457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067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1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239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07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723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3336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5.jpe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31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35.png"/><Relationship Id="rId7" Type="http://schemas.openxmlformats.org/officeDocument/2006/relationships/image" Target="../media/image28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3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9.png"/><Relationship Id="rId14" Type="http://schemas.openxmlformats.org/officeDocument/2006/relationships/hyperlink" Target="http://www.infragistics.com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/>
          </a:bodyPr>
          <a:lstStyle/>
          <a:p>
            <a:r>
              <a:rPr lang="en-US" dirty="0"/>
              <a:t>Strings and Text Processing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Processing and Manipulating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3340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7150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634268"/>
            <a:ext cx="2438400" cy="2675987"/>
          </a:xfrm>
          <a:prstGeom prst="rect">
            <a:avLst/>
          </a:prstGeom>
        </p:spPr>
      </p:pic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Picture 8" descr="Ball-of-thick-string-007.jpg (460×276)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093" y="3505200"/>
            <a:ext cx="3689697" cy="1905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2.jpeg"/>
          <p:cNvPicPr>
            <a:picLocks/>
          </p:cNvPicPr>
          <p:nvPr/>
        </p:nvPicPr>
        <p:blipFill>
          <a:blip r:embed="rId10" cstate="print">
            <a:extLst/>
          </a:blip>
          <a:srcRect l="2237" r="2237"/>
          <a:stretch>
            <a:fillRect/>
          </a:stretch>
        </p:blipFill>
        <p:spPr>
          <a:xfrm>
            <a:off x="8532811" y="4572000"/>
            <a:ext cx="3200401" cy="182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Count substring occurrences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r>
              <a:rPr lang="en-US" dirty="0"/>
              <a:t>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pattern</a:t>
            </a:r>
          </a:p>
          <a:p>
            <a:pPr lvl="1"/>
            <a:r>
              <a:rPr lang="en-US" dirty="0"/>
              <a:t>Find how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times</a:t>
            </a:r>
            <a:r>
              <a:rPr lang="en-US" dirty="0"/>
              <a:t> that pattern is in the text.</a:t>
            </a:r>
          </a:p>
          <a:p>
            <a:pPr lvl="2"/>
            <a:r>
              <a:rPr lang="en-US" dirty="0"/>
              <a:t>Overlapping is allowed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6012" y="3545376"/>
            <a:ext cx="241110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ababa </a:t>
            </a: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</a:t>
            </a:r>
            <a:endParaRPr lang="en-US" dirty="0"/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865589" y="3695995"/>
            <a:ext cx="73005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267818" y="383013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46012" y="4953001"/>
            <a:ext cx="3824400" cy="9148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Welcome to SoftUni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Java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64360" y="5136196"/>
            <a:ext cx="73005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799012" y="5238782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325580" y="3545375"/>
            <a:ext cx="241110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aaaaaa</a:t>
            </a:r>
            <a:endParaRPr lang="en-US" dirty="0"/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540380" y="3711768"/>
            <a:ext cx="730052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8847386" y="3830129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05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026459"/>
          </a:xfrm>
        </p:spPr>
        <p:txBody>
          <a:bodyPr/>
          <a:lstStyle/>
          <a:p>
            <a:r>
              <a:rPr lang="en-GB" dirty="0"/>
              <a:t>Solution: Count substring occurrences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7011" y="1143000"/>
            <a:ext cx="11961813" cy="55745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input().lower()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input().lower()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try: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index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except: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index = -1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(index != -1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counter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try: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index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(pattern, index + 1)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except: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-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print(counter)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21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Substrings</a:t>
            </a:r>
            <a:endParaRPr lang="bg-BG" dirty="0"/>
          </a:p>
        </p:txBody>
      </p:sp>
      <p:sp>
        <p:nvSpPr>
          <p:cNvPr id="607235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1049000" cy="56546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Extracting substrings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Str[startIndex : startIndex + length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pPr lvl="1">
              <a:lnSpc>
                <a:spcPct val="100000"/>
              </a:lnSpc>
            </a:pPr>
            <a:endParaRPr lang="en-US" noProof="1"/>
          </a:p>
          <a:p>
            <a:pPr lvl="1">
              <a:lnSpc>
                <a:spcPct val="100000"/>
              </a:lnSpc>
            </a:pP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Str[startIndex:]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1052511" y="2391804"/>
            <a:ext cx="1014730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filename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:\\Pics\\Rila200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.jpg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filename[8:16]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is Rila200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7239" name="Rectangle 7"/>
          <p:cNvSpPr>
            <a:spLocks noChangeArrowheads="1"/>
          </p:cNvSpPr>
          <p:nvPr/>
        </p:nvSpPr>
        <p:spPr bwMode="auto">
          <a:xfrm>
            <a:off x="1072498" y="4286071"/>
            <a:ext cx="1012731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filename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:\\Pics\\Summer2009.jpg"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nameAndExtension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filename[8:]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nameAndExtension is Summer2009.jpg</a:t>
            </a:r>
          </a:p>
        </p:txBody>
      </p:sp>
      <p:graphicFrame>
        <p:nvGraphicFramePr>
          <p:cNvPr id="607342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53907"/>
              </p:ext>
            </p:extLst>
          </p:nvPr>
        </p:nvGraphicFramePr>
        <p:xfrm>
          <a:off x="1098619" y="5775445"/>
          <a:ext cx="8142285" cy="845504"/>
        </p:xfrm>
        <a:graphic>
          <a:graphicData uri="http://schemas.openxmlformats.org/drawingml/2006/table">
            <a:tbl>
              <a:tblPr/>
              <a:tblGrid>
                <a:gridCol w="407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790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079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0317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0790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0475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0790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07901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0947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07902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0632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0632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0632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07901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0632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0632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0632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07902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407901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  <a:gridCol w="407902">
                  <a:extLst>
                    <a:ext uri="{9D8B030D-6E8A-4147-A177-3AD203B41FA5}">
                      <a16:colId xmlns="" xmlns:a16="http://schemas.microsoft.com/office/drawing/2014/main" val="20019"/>
                    </a:ext>
                  </a:extLst>
                </a:gridCol>
              </a:tblGrid>
              <a:tr h="433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: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 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j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5605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  <a:endParaRPr lang="bg-BG" dirty="0"/>
          </a:p>
        </p:txBody>
      </p:sp>
      <p:sp>
        <p:nvSpPr>
          <p:cNvPr id="634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 split a string by given </a:t>
            </a:r>
            <a:r>
              <a:rPr lang="en-US" dirty="0" smtClean="0"/>
              <a:t>separator </a:t>
            </a:r>
            <a:r>
              <a:rPr lang="en-US" dirty="0"/>
              <a:t>use the following method</a:t>
            </a:r>
            <a:r>
              <a:rPr lang="en-US" dirty="0" smtClean="0"/>
              <a:t>: split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dirty="0"/>
              <a:t>Example:</a:t>
            </a:r>
            <a:endParaRPr lang="bg-BG" dirty="0"/>
          </a:p>
        </p:txBody>
      </p:sp>
      <p:sp>
        <p:nvSpPr>
          <p:cNvPr id="634885" name="Rectangle 5"/>
          <p:cNvSpPr>
            <a:spLocks noChangeArrowheads="1"/>
          </p:cNvSpPr>
          <p:nvPr/>
        </p:nvSpPr>
        <p:spPr bwMode="auto">
          <a:xfrm>
            <a:off x="684212" y="3200400"/>
            <a:ext cx="106680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listOfBeers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"Amstel, Zagorka, Tuborg,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Becks"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beers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listOfBeers.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(', ')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Available beers are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:")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beer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beers: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print(beer)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1" descr="C:\Trash\splot.png"/>
          <p:cNvPicPr>
            <a:picLocks noChangeAspect="1" noChangeArrowheads="1"/>
          </p:cNvPicPr>
          <p:nvPr/>
        </p:nvPicPr>
        <p:blipFill>
          <a:blip r:embed="rId2" cstate="screen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4572000"/>
            <a:ext cx="1495424" cy="1342234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2221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5720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Other String Operations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373968"/>
            <a:ext cx="8938472" cy="1085929"/>
          </a:xfrm>
        </p:spPr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Replacing Substrings, Deleting Substrings, Changing Character Casing, Trimming</a:t>
            </a:r>
            <a:endParaRPr lang="bg-B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86" y="1524000"/>
            <a:ext cx="4229523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256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Replacing and Deleting Substrings</a:t>
            </a:r>
            <a:endParaRPr lang="bg-BG" sz="3600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str.replace(match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,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term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)</a:t>
            </a:r>
            <a:r>
              <a:rPr lang="en-US" sz="3000" dirty="0"/>
              <a:t> – replaces all occurrences of given string with another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The result is a new string (strings are immutable)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</a:pPr>
            <a:endParaRPr lang="en-US" sz="2600" dirty="0"/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36612" y="2870537"/>
            <a:ext cx="10439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cocktail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"Vodka + Martini + Cherry";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cocktail.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("+", "and");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Vodka and Martini and Cherry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7781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Text filter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r>
              <a:rPr lang="en-US" dirty="0"/>
              <a:t>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</a:t>
            </a:r>
            <a:r>
              <a:rPr lang="en-US" dirty="0"/>
              <a:t>of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banned words</a:t>
            </a:r>
          </a:p>
          <a:p>
            <a:pPr lvl="1"/>
            <a:r>
              <a:rPr lang="en-US" dirty="0"/>
              <a:t>Replace all banned words in the text.</a:t>
            </a:r>
          </a:p>
          <a:p>
            <a:pPr lvl="2"/>
            <a:r>
              <a:rPr lang="en-US" dirty="0"/>
              <a:t>You should replace</a:t>
            </a:r>
            <a:r>
              <a:rPr lang="bg-BG" dirty="0"/>
              <a:t> </a:t>
            </a:r>
            <a:r>
              <a:rPr lang="en-GB" dirty="0"/>
              <a:t>with </a:t>
            </a:r>
            <a:r>
              <a:rPr lang="en-US" dirty="0"/>
              <a:t>"</a:t>
            </a:r>
            <a:r>
              <a:rPr lang="en-US" b="1" dirty="0"/>
              <a:t>*</a:t>
            </a:r>
            <a:r>
              <a:rPr lang="en-US" dirty="0"/>
              <a:t>",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en-US" dirty="0"/>
              <a:t> to the word's length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221566" y="3175096"/>
            <a:ext cx="76344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Linux, Windows</a:t>
            </a:r>
          </a:p>
          <a:p>
            <a:r>
              <a:rPr lang="en-US" dirty="0"/>
              <a:t>It is not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dirty="0"/>
              <a:t>, it is GNU/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dirty="0"/>
              <a:t>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dirty="0"/>
              <a:t> is merely the kernel, while GNU adds the functionality.</a:t>
            </a:r>
            <a:r>
              <a:rPr lang="bg-BG" dirty="0"/>
              <a:t>..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4636797" y="462177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https://judge.softuni.bg/Contests/Practice/Index/320#2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217612" y="5219259"/>
            <a:ext cx="7634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It is not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*****</a:t>
            </a:r>
            <a:r>
              <a:rPr lang="en-US" dirty="0"/>
              <a:t>, it is GNU/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*****</a:t>
            </a:r>
            <a:r>
              <a:rPr lang="en-US" dirty="0"/>
              <a:t>.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*****</a:t>
            </a:r>
            <a:r>
              <a:rPr lang="en-US" dirty="0"/>
              <a:t> is merely the kernel, while GNU adds the functionality.</a:t>
            </a:r>
            <a:r>
              <a:rPr lang="bg-BG" dirty="0"/>
              <a:t>..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73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1903412" y="4800600"/>
            <a:ext cx="3505200" cy="1702784"/>
          </a:xfrm>
          <a:prstGeom prst="wedgeRoundRectCallout">
            <a:avLst>
              <a:gd name="adj1" fmla="val -6324"/>
              <a:gd name="adj2" fmla="val -1542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</a:t>
            </a:r>
            <a:r>
              <a:rPr lang="en-US" sz="2800" noProof="1" smtClean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checks if string contains another string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026459"/>
          </a:xfrm>
        </p:spPr>
        <p:txBody>
          <a:bodyPr/>
          <a:lstStyle/>
          <a:p>
            <a:r>
              <a:rPr lang="en-GB" dirty="0"/>
              <a:t>Solution: Text Filter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116710"/>
            <a:ext cx="11353800" cy="28599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banWords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input().split(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# ToDo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Add seprators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input()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banWord in banWords: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banWord in text: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text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text.replace(banWord, '*' * len(banWord))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082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Character Casing</a:t>
            </a:r>
            <a:endParaRPr lang="bg-BG" dirty="0"/>
          </a:p>
        </p:txBody>
      </p:sp>
      <p:sp>
        <p:nvSpPr>
          <p:cNvPr id="611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lower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upper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sp>
        <p:nvSpPr>
          <p:cNvPr id="611332" name="Rectangle 4"/>
          <p:cNvSpPr>
            <a:spLocks noChangeArrowheads="1"/>
          </p:cNvSpPr>
          <p:nvPr/>
        </p:nvSpPr>
        <p:spPr bwMode="auto">
          <a:xfrm>
            <a:off x="689550" y="1868055"/>
            <a:ext cx="10510261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alpha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"aBcDeFg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lowerAlpha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alpha.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lower()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abcdefg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print(lowerAlpha)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1333" name="Rectangle 5"/>
          <p:cNvSpPr>
            <a:spLocks noChangeArrowheads="1"/>
          </p:cNvSpPr>
          <p:nvPr/>
        </p:nvSpPr>
        <p:spPr bwMode="auto">
          <a:xfrm>
            <a:off x="684211" y="3935849"/>
            <a:ext cx="10515599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alpha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"aBcDeFg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upperAlpha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alpha.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pper()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ABCDEFG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print(upperAlpha)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6193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str.strip()</a:t>
            </a:r>
            <a:r>
              <a:rPr lang="en-US" sz="3000" noProof="1" smtClean="0">
                <a:latin typeface="+mj-lt"/>
                <a:cs typeface="Consolas" pitchFamily="49" charset="0"/>
              </a:rPr>
              <a:t> </a:t>
            </a:r>
            <a:r>
              <a:rPr lang="en-US" sz="3000" noProof="1">
                <a:latin typeface="+mj-lt"/>
                <a:cs typeface="Consolas" pitchFamily="49" charset="0"/>
              </a:rPr>
              <a:t>– trims whitespaces at start and end of string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strip(chars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lstrip()</a:t>
            </a:r>
            <a:r>
              <a:rPr lang="en-US" sz="3000" b="1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and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str.rstrip()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Trimming White Space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684212" y="1830339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    example of white space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s.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strip()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print(clean) #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 of white space</a:t>
            </a: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684212" y="3693442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 \t\nHello!!! \n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s.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strip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',' ,'!', '\n','\t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print(clean) #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</a:p>
        </p:txBody>
      </p:sp>
      <p:sp>
        <p:nvSpPr>
          <p:cNvPr id="637959" name="Rectangle 7"/>
          <p:cNvSpPr>
            <a:spLocks noChangeArrowheads="1"/>
          </p:cNvSpPr>
          <p:nvPr/>
        </p:nvSpPr>
        <p:spPr bwMode="auto">
          <a:xfrm>
            <a:off x="684212" y="5636277"/>
            <a:ext cx="10591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   C#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s.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lstrip()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clean = "C#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007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What is a String?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Manipulating Strings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Comparing, Concatenating, Searching</a:t>
            </a:r>
          </a:p>
          <a:p>
            <a:pPr lvl="1">
              <a:lnSpc>
                <a:spcPts val="4000"/>
              </a:lnSpc>
            </a:pPr>
            <a:r>
              <a:rPr lang="en-US" dirty="0"/>
              <a:t>Extracting Substrings, Splitting</a:t>
            </a:r>
          </a:p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en-US" dirty="0"/>
              <a:t>Building and Modifying Strings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Operator</a:t>
            </a:r>
            <a:r>
              <a:rPr lang="bg-BG" dirty="0" smtClean="0"/>
              <a:t> +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3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88256"/>
          </a:xfrm>
        </p:spPr>
        <p:txBody>
          <a:bodyPr/>
          <a:lstStyle/>
          <a:p>
            <a:r>
              <a:rPr lang="en-US" dirty="0"/>
              <a:t>Exercises in class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16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Building and Modifying Strings</a:t>
            </a:r>
            <a:endParaRPr lang="bg-BG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/>
              <a:t>Using the StringBuilder Class</a:t>
            </a:r>
          </a:p>
        </p:txBody>
      </p:sp>
      <p:pic>
        <p:nvPicPr>
          <p:cNvPr id="31746" name="Picture 2" descr="http://www.rpwages.com/images/cran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502" y="1734120"/>
            <a:ext cx="4617820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9495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Strings are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/>
              <a:t> sequences of </a:t>
            </a:r>
            <a:br>
              <a:rPr lang="en-US" sz="3600" dirty="0"/>
            </a:br>
            <a:r>
              <a:rPr lang="en-US" sz="3600" dirty="0"/>
              <a:t>characters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/>
              <a:t>Changes to the string create a new object, </a:t>
            </a:r>
            <a:br>
              <a:rPr lang="en-US" noProof="1"/>
            </a:br>
            <a:r>
              <a:rPr lang="en-US" noProof="1"/>
              <a:t>instead of modifying the old one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426312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Strings and Text Processing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602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46412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026769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8"/>
              </a:rPr>
              <a:t>C# Part II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06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40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470525"/>
            <a:ext cx="8938472" cy="820600"/>
          </a:xfrm>
        </p:spPr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32550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Image result for string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836" y="1584325"/>
            <a:ext cx="7053224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618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String </a:t>
            </a:r>
            <a:r>
              <a:rPr lang="en-US" sz="3600" dirty="0"/>
              <a:t>objects contain an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immutable </a:t>
            </a:r>
            <a:r>
              <a:rPr lang="en-US" sz="3600" dirty="0"/>
              <a:t>(read-only) sequence of characters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600" dirty="0"/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600" dirty="0"/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600" dirty="0"/>
          </a:p>
          <a:p>
            <a:r>
              <a:rPr lang="en-US" sz="3600" dirty="0"/>
              <a:t>Before initializing, a string variable has 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'' </a:t>
            </a:r>
            <a:r>
              <a:rPr lang="en-US" sz="3600" dirty="0" smtClean="0"/>
              <a:t>value</a:t>
            </a:r>
            <a:endParaRPr lang="en-US" sz="3600" dirty="0"/>
          </a:p>
          <a:p>
            <a:endParaRPr lang="en-US" sz="3200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String?</a:t>
            </a:r>
          </a:p>
        </p:txBody>
      </p:sp>
      <p:pic>
        <p:nvPicPr>
          <p:cNvPr id="2054" name="Picture 6" descr="Image result for string programm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097" y="2057400"/>
            <a:ext cx="5719454" cy="233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16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441336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Manipulating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287510"/>
            <a:ext cx="8938472" cy="1339204"/>
          </a:xfrm>
        </p:spPr>
        <p:txBody>
          <a:bodyPr/>
          <a:lstStyle/>
          <a:p>
            <a:r>
              <a:rPr lang="en-US" dirty="0"/>
              <a:t>Comparing, Concatenating, Searching, Extracting Substrings, Splitting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98812" y="914400"/>
            <a:ext cx="7255266" cy="3255249"/>
            <a:chOff x="1598108" y="2993151"/>
            <a:chExt cx="7255266" cy="3255249"/>
          </a:xfrm>
        </p:grpSpPr>
        <p:pic>
          <p:nvPicPr>
            <p:cNvPr id="60417" name="Picture 1" descr="C:\Trash\sinaps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108" y="3560312"/>
              <a:ext cx="5793292" cy="2688088"/>
            </a:xfrm>
            <a:prstGeom prst="rect">
              <a:avLst/>
            </a:prstGeom>
            <a:noFill/>
          </p:spPr>
        </p:pic>
        <p:pic>
          <p:nvPicPr>
            <p:cNvPr id="1030" name="Picture 6" descr="http://images.wikia.com/fallout/images/6/6e/Tweezers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65600">
              <a:off x="4639355" y="2993151"/>
              <a:ext cx="4214019" cy="220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443742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Several ways to compare two strings: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Dictionary-based string comparison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Case-sensitive</a:t>
            </a: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  <a:spcBef>
                <a:spcPts val="3600"/>
              </a:spcBef>
            </a:pPr>
            <a:r>
              <a:rPr lang="en-US" dirty="0" smtClean="0"/>
              <a:t>Case-insensitive</a:t>
            </a:r>
            <a:endParaRPr lang="en-US" dirty="0"/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217612" y="3124776"/>
            <a:ext cx="99822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print(str1 &lt; str2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print(str1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str2)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print(str1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str2)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print(str1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str2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1198706" y="5415280"/>
            <a:ext cx="10001106" cy="447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print(str1.lower()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str2.lower())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36806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Strings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63200" cy="53101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two ways to combine strings: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join()</a:t>
            </a:r>
            <a:r>
              <a:rPr lang="en-US" dirty="0" smtClean="0"/>
              <a:t> </a:t>
            </a:r>
            <a:r>
              <a:rPr lang="en-US" dirty="0"/>
              <a:t>method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 operators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Any object can be appended to a string</a:t>
            </a: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1065212" y="2546121"/>
            <a:ext cx="10058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''.join(str1, str2) 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7190" name="Rectangle 6"/>
          <p:cNvSpPr>
            <a:spLocks noChangeArrowheads="1"/>
          </p:cNvSpPr>
          <p:nvPr/>
        </p:nvSpPr>
        <p:spPr bwMode="auto">
          <a:xfrm>
            <a:off x="1065212" y="3796791"/>
            <a:ext cx="100584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str1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str3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str1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7191" name="Rectangle 7"/>
          <p:cNvSpPr>
            <a:spLocks noChangeArrowheads="1"/>
          </p:cNvSpPr>
          <p:nvPr/>
        </p:nvSpPr>
        <p:spPr bwMode="auto">
          <a:xfrm>
            <a:off x="760412" y="5422855"/>
            <a:ext cx="103632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"Peter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name + " " +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str(age) #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 22"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97706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45573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Finding a character or substring within given string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str.find(term)</a:t>
            </a:r>
            <a:r>
              <a:rPr lang="en-US" noProof="1" smtClean="0"/>
              <a:t> </a:t>
            </a:r>
            <a:r>
              <a:rPr lang="en-US" noProof="1"/>
              <a:t>– returns the index of the first occurrence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noProof="1" smtClean="0"/>
              <a:t>Throws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exception</a:t>
            </a:r>
            <a:r>
              <a:rPr lang="en-US" noProof="1" smtClean="0"/>
              <a:t> </a:t>
            </a:r>
            <a:r>
              <a:rPr lang="en-US" noProof="1"/>
              <a:t>if there is no match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2800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str.rfind(term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noProof="1"/>
              <a:t> – returns the index of the last occurrence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noProof="1">
              <a:latin typeface="Courier New" pitchFamily="49" charset="0"/>
            </a:endParaRPr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in Strings</a:t>
            </a:r>
            <a:endParaRPr lang="bg-BG" dirty="0"/>
          </a:p>
        </p:txBody>
      </p:sp>
      <p:sp>
        <p:nvSpPr>
          <p:cNvPr id="606214" name="Rectangle 6"/>
          <p:cNvSpPr>
            <a:spLocks noChangeArrowheads="1"/>
          </p:cNvSpPr>
          <p:nvPr/>
        </p:nvSpPr>
        <p:spPr bwMode="auto">
          <a:xfrm>
            <a:off x="912812" y="3219271"/>
            <a:ext cx="10210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"vasko@gmail.org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firstIndex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("@") #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noIndex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("/") # Exception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6215" name="Rectangle 7"/>
          <p:cNvSpPr>
            <a:spLocks noChangeArrowheads="1"/>
          </p:cNvSpPr>
          <p:nvPr/>
        </p:nvSpPr>
        <p:spPr bwMode="auto">
          <a:xfrm>
            <a:off x="912811" y="5722203"/>
            <a:ext cx="1021080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verse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"To be or not to be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.."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lastIndex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verse.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rfind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 #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</a:p>
        </p:txBody>
      </p:sp>
      <p:pic>
        <p:nvPicPr>
          <p:cNvPr id="49154" name="Picture 2" descr="http://www.eton.ac/images/search-ico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2514600"/>
            <a:ext cx="1905000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616033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1106</Words>
  <Application>Microsoft Office PowerPoint</Application>
  <PresentationFormat>По избор</PresentationFormat>
  <Paragraphs>271</Paragraphs>
  <Slides>25</Slides>
  <Notes>10</Notes>
  <HiddenSlides>0</HiddenSlides>
  <MMClips>0</MMClips>
  <ScaleCrop>false</ScaleCrop>
  <HeadingPairs>
    <vt:vector size="4" baseType="variant">
      <vt:variant>
        <vt:lpstr>Тема</vt:lpstr>
      </vt:variant>
      <vt:variant>
        <vt:i4>4</vt:i4>
      </vt:variant>
      <vt:variant>
        <vt:lpstr>Заглавия на слайдовете</vt:lpstr>
      </vt:variant>
      <vt:variant>
        <vt:i4>25</vt:i4>
      </vt:variant>
    </vt:vector>
  </HeadingPairs>
  <TitlesOfParts>
    <vt:vector size="29" baseType="lpstr">
      <vt:lpstr>SoftUni 16x9</vt:lpstr>
      <vt:lpstr>1_SoftUni 16x9</vt:lpstr>
      <vt:lpstr>2_SoftUni 16x9</vt:lpstr>
      <vt:lpstr>4_SoftUni 16x9</vt:lpstr>
      <vt:lpstr>Strings and Text Processing</vt:lpstr>
      <vt:lpstr>Table of Contents</vt:lpstr>
      <vt:lpstr>Questions</vt:lpstr>
      <vt:lpstr>Strings</vt:lpstr>
      <vt:lpstr>What is a String?</vt:lpstr>
      <vt:lpstr>Manipulating Strings</vt:lpstr>
      <vt:lpstr>Comparing Strings</vt:lpstr>
      <vt:lpstr>Concatenating Strings</vt:lpstr>
      <vt:lpstr>Searching in Strings</vt:lpstr>
      <vt:lpstr>Problem: Count substring occurrences</vt:lpstr>
      <vt:lpstr>Solution: Count substring occurrences</vt:lpstr>
      <vt:lpstr>Extracting Substrings</vt:lpstr>
      <vt:lpstr>Splitting Strings</vt:lpstr>
      <vt:lpstr>Other String Operations</vt:lpstr>
      <vt:lpstr>Replacing and Deleting Substrings</vt:lpstr>
      <vt:lpstr>Problem: Text filter</vt:lpstr>
      <vt:lpstr>Solution: Text Filter</vt:lpstr>
      <vt:lpstr>Changing Character Casing</vt:lpstr>
      <vt:lpstr>Trimming White Space</vt:lpstr>
      <vt:lpstr>String Operations</vt:lpstr>
      <vt:lpstr>Building and Modifying Strings</vt:lpstr>
      <vt:lpstr>Summary</vt:lpstr>
      <vt:lpstr>Strings and Text Processing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 and Text Processing</dc:title>
  <dc:subject>Programming Fundamentals Course</dc:subject>
  <dc:creator/>
  <cp:keywords>C#, text, string, processing,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2017-07-21T12:39:11Z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